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57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2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217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lb-management.web.app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59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47364"/>
            <a:ext cx="8075890" cy="193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00" b="1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Tìm hiểu và ứng dụng Firebase trong quản lý sự </a:t>
            </a:r>
            <a:r>
              <a:rPr lang="en-US" sz="4000" b="1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kiện</a:t>
            </a:r>
            <a:r>
              <a:rPr lang="en-US" sz="4000" b="1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câu</a:t>
            </a:r>
            <a:r>
              <a:rPr lang="en-US" sz="4000" b="1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lạc bộ </a:t>
            </a:r>
            <a:r>
              <a:rPr lang="en-US" sz="4000" b="1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sinh</a:t>
            </a:r>
            <a:r>
              <a:rPr lang="en-US" sz="4000" b="1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viên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89" y="4684633"/>
            <a:ext cx="7556421" cy="1104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Nguyễn Ngọc </a:t>
            </a: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Đan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</a:t>
            </a:r>
            <a:endParaRPr lang="en-US" sz="2000" dirty="0">
              <a:solidFill>
                <a:srgbClr val="1E3063"/>
              </a:solidFill>
              <a:latin typeface="Arial" panose="020B0604020202020204" pitchFamily="34" charset="0"/>
              <a:ea typeface="Instrument Sans Medium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Sinh </a:t>
            </a: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thực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hiện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: Nguyễn Phước Lộc - MSSV: 110123126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684633"/>
            <a:ext cx="7556421" cy="980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endParaRPr lang="en-US" sz="2500" dirty="0">
              <a:solidFill>
                <a:srgbClr val="1E30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718831" y="393829"/>
            <a:ext cx="4449739" cy="854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Trường Đại học Trà Vinh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Khoa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công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nghệ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thông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tin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BAD22-2A49-0A6B-2749-CBA108871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76" y="135534"/>
            <a:ext cx="1176816" cy="11768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328E86-4891-A3AF-6D2B-C0E960DAA226}"/>
              </a:ext>
            </a:extLst>
          </p:cNvPr>
          <p:cNvSpPr/>
          <p:nvPr/>
        </p:nvSpPr>
        <p:spPr>
          <a:xfrm>
            <a:off x="11079" y="0"/>
            <a:ext cx="14630400" cy="82968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3733B60D-167F-5946-3D85-8853556DB91D}"/>
              </a:ext>
            </a:extLst>
          </p:cNvPr>
          <p:cNvSpPr/>
          <p:nvPr/>
        </p:nvSpPr>
        <p:spPr>
          <a:xfrm>
            <a:off x="4560399" y="3174337"/>
            <a:ext cx="3720219" cy="4125473"/>
          </a:xfrm>
          <a:prstGeom prst="snip1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7DCDA387-C881-297A-11EC-D5B2B5F81EDB}"/>
              </a:ext>
            </a:extLst>
          </p:cNvPr>
          <p:cNvSpPr/>
          <p:nvPr/>
        </p:nvSpPr>
        <p:spPr>
          <a:xfrm>
            <a:off x="624252" y="3174338"/>
            <a:ext cx="3720219" cy="4125473"/>
          </a:xfrm>
          <a:prstGeom prst="snip1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52" y="13861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Cơ chế Bảo </a:t>
            </a:r>
            <a:r>
              <a:rPr lang="en-US" sz="445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mật</a:t>
            </a:r>
            <a:r>
              <a:rPr lang="en-US" sz="445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  <a:r>
              <a:rPr lang="en-US" sz="445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và</a:t>
            </a:r>
            <a:r>
              <a:rPr lang="en-US" sz="445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Công </a:t>
            </a:r>
            <a:r>
              <a:rPr lang="en-US" sz="445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cụ</a:t>
            </a:r>
            <a:r>
              <a:rPr lang="en-US" sz="445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  <a:r>
              <a:rPr lang="en-US" sz="445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hỗ</a:t>
            </a:r>
            <a:r>
              <a:rPr lang="en-US" sz="445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  <a:r>
              <a:rPr lang="en-US" sz="445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trợ</a:t>
            </a:r>
            <a:endParaRPr lang="en-US" sz="44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0598" y="3491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b="1" dirty="0"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Bảo</a:t>
            </a:r>
            <a:r>
              <a:rPr lang="en-US" sz="3000" dirty="0"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  <a:r>
              <a:rPr lang="en-US" sz="3000" b="1" dirty="0"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mật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30598" y="4081213"/>
            <a:ext cx="3627892" cy="182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80975" indent="-180975">
              <a:lnSpc>
                <a:spcPts val="2850"/>
              </a:lnSpc>
              <a:buSzPct val="100000"/>
              <a:buFontTx/>
              <a:buChar char="•"/>
            </a:pP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Quản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lý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phiên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: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Sử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dụng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Cookie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Session.</a:t>
            </a:r>
          </a:p>
          <a:p>
            <a:pPr marL="180975" indent="-180975" algn="l">
              <a:lnSpc>
                <a:spcPts val="2850"/>
              </a:lnSpc>
              <a:buSzPct val="100000"/>
              <a:buChar char="•"/>
            </a:pP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Phòng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chống lỗ hổng: SQL Injection, XSS, CSRF.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99502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79109" y="3495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Công cụ hỗ trợ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56321" y="41899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79110" y="4114800"/>
            <a:ext cx="3401564" cy="2570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80975" indent="-180975">
              <a:lnSpc>
                <a:spcPts val="2850"/>
              </a:lnSpc>
              <a:buSzPct val="100000"/>
              <a:buFontTx/>
              <a:buChar char="•"/>
            </a:pP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VS Code: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Trình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soạn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thảo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mã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nguồn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.</a:t>
            </a:r>
          </a:p>
          <a:p>
            <a:pPr marL="180975" indent="-180975" algn="l">
              <a:lnSpc>
                <a:spcPts val="2850"/>
              </a:lnSpc>
              <a:buSzPct val="100000"/>
              <a:buChar char="•"/>
            </a:pP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Git &amp; GitHub: Quản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lý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phiên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bản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.</a:t>
            </a:r>
          </a:p>
          <a:p>
            <a:pPr marL="180975" indent="-180975">
              <a:lnSpc>
                <a:spcPts val="2850"/>
              </a:lnSpc>
              <a:buSzPct val="100000"/>
              <a:buFontTx/>
              <a:buChar char="•"/>
            </a:pP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Figma: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Thiết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kế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UI/UX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Prototype.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6321" y="58001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5440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Chức năng dành </a:t>
            </a:r>
            <a:r>
              <a:rPr lang="en-US" sz="4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cho</a:t>
            </a:r>
            <a:r>
              <a:rPr lang="en-US" sz="4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</a:p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Quản trị viên (Admin)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247424"/>
            <a:ext cx="7556421" cy="1176099"/>
          </a:xfrm>
          <a:prstGeom prst="roundRect">
            <a:avLst>
              <a:gd name="adj" fmla="val 41659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997863" y="245149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Tổng quan hệ thống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7863" y="2892743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Thống kê số lượng thành viên, sự kiện và tình trạng đăng ký.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3627596"/>
            <a:ext cx="7556421" cy="1176099"/>
          </a:xfrm>
          <a:prstGeom prst="roundRect">
            <a:avLst>
              <a:gd name="adj" fmla="val 41659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997863" y="383166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Quản lý sự kiện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97863" y="4272915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Thêm, sửa, xóa và đóng/mở trạng thái sự kiện.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007769"/>
            <a:ext cx="7556421" cy="1176099"/>
          </a:xfrm>
          <a:prstGeom prst="roundRect">
            <a:avLst>
              <a:gd name="adj" fmla="val 41659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997863" y="521184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Quản lý người dùng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97863" y="5653088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Tra cứu sinh viên, xem lịch sử tham gia, vắng mặt.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3790" y="6387941"/>
            <a:ext cx="7556421" cy="1176099"/>
          </a:xfrm>
          <a:prstGeom prst="roundRect">
            <a:avLst>
              <a:gd name="adj" fmla="val 41659"/>
            </a:avLst>
          </a:prstGeom>
          <a:solidFill>
            <a:srgbClr val="CEE6FD"/>
          </a:solidFill>
          <a:ln/>
        </p:spPr>
      </p:sp>
      <p:sp>
        <p:nvSpPr>
          <p:cNvPr id="14" name="Text 11"/>
          <p:cNvSpPr/>
          <p:nvPr/>
        </p:nvSpPr>
        <p:spPr>
          <a:xfrm>
            <a:off x="997863" y="6592014"/>
            <a:ext cx="274808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Điểm danh thông minh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97863" y="7033260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Xác nhận trạng thái, tạo mã QR động (20s thay đổi).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4977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Chức năng dành cho Sinh viên (User)</a:t>
            </a:r>
            <a:endParaRPr lang="en-US" sz="37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259092"/>
            <a:ext cx="7556421" cy="115681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03050" y="2281952"/>
            <a:ext cx="771168" cy="1111091"/>
          </a:xfrm>
          <a:prstGeom prst="roundRect">
            <a:avLst>
              <a:gd name="adj" fmla="val 18944"/>
            </a:avLst>
          </a:prstGeom>
          <a:solidFill>
            <a:srgbClr val="CEE6FD"/>
          </a:solidFill>
          <a:ln/>
        </p:spPr>
      </p:sp>
      <p:sp>
        <p:nvSpPr>
          <p:cNvPr id="6" name="Text 3"/>
          <p:cNvSpPr/>
          <p:nvPr/>
        </p:nvSpPr>
        <p:spPr>
          <a:xfrm>
            <a:off x="6544032" y="2656761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1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266980" y="247471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Quản lý tài khoản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266980" y="2891552"/>
            <a:ext cx="635400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Đăng ký, đăng nhập và cập nhật thông tin cá nhân.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80190" y="3608665"/>
            <a:ext cx="7556421" cy="115681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303050" y="3631525"/>
            <a:ext cx="771168" cy="1111091"/>
          </a:xfrm>
          <a:prstGeom prst="roundRect">
            <a:avLst>
              <a:gd name="adj" fmla="val 18944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6544032" y="4006334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2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266980" y="382428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Tham gia sự kiện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266980" y="4241125"/>
            <a:ext cx="635400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Xem danh sách sự kiện, "Đăng ký" hoặc "Hủy đăng ký".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80190" y="4958239"/>
            <a:ext cx="7556421" cy="115681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303050" y="4981099"/>
            <a:ext cx="771168" cy="1111091"/>
          </a:xfrm>
          <a:prstGeom prst="roundRect">
            <a:avLst>
              <a:gd name="adj" fmla="val 18944"/>
            </a:avLst>
          </a:prstGeom>
          <a:solidFill>
            <a:srgbClr val="CEE6FD"/>
          </a:solidFill>
          <a:ln/>
        </p:spPr>
      </p:sp>
      <p:sp>
        <p:nvSpPr>
          <p:cNvPr id="16" name="Text 13"/>
          <p:cNvSpPr/>
          <p:nvPr/>
        </p:nvSpPr>
        <p:spPr>
          <a:xfrm>
            <a:off x="6544032" y="5355908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3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266980" y="517386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Xác nhận tham 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266980" y="5590699"/>
            <a:ext cx="635400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Sử dụng camera để quét mã QR tại sự kiện.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6280190" y="6307812"/>
            <a:ext cx="7556421" cy="115681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6303050" y="6330672"/>
            <a:ext cx="771168" cy="1111091"/>
          </a:xfrm>
          <a:prstGeom prst="roundRect">
            <a:avLst>
              <a:gd name="adj" fmla="val 18944"/>
            </a:avLst>
          </a:prstGeom>
          <a:solidFill>
            <a:srgbClr val="CEE6FD"/>
          </a:solidFill>
          <a:ln/>
        </p:spPr>
      </p:sp>
      <p:sp>
        <p:nvSpPr>
          <p:cNvPr id="21" name="Text 18"/>
          <p:cNvSpPr/>
          <p:nvPr/>
        </p:nvSpPr>
        <p:spPr>
          <a:xfrm>
            <a:off x="6544032" y="6705481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4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266980" y="652343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Minh chứng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266980" y="6940272"/>
            <a:ext cx="635400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Xem danh sách sự kiện đã tham gia và tải minh chứng.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976289-32D1-7628-41F9-BBAACF9C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" y="0"/>
            <a:ext cx="14626558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1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hlinkClick r:id="rId2"/>
            <a:extLst>
              <a:ext uri="{FF2B5EF4-FFF2-40B4-BE49-F238E27FC236}">
                <a16:creationId xmlns:a16="http://schemas.microsoft.com/office/drawing/2014/main" id="{9C8989DC-6959-7AFD-E355-82FA8196ACA8}"/>
              </a:ext>
            </a:extLst>
          </p:cNvPr>
          <p:cNvSpPr/>
          <p:nvPr/>
        </p:nvSpPr>
        <p:spPr>
          <a:xfrm>
            <a:off x="3536989" y="3512343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750" b="1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4281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F9F59DAC-FEBC-1342-0EFB-03288A03AD1F}"/>
              </a:ext>
            </a:extLst>
          </p:cNvPr>
          <p:cNvSpPr/>
          <p:nvPr/>
        </p:nvSpPr>
        <p:spPr>
          <a:xfrm>
            <a:off x="6075771" y="339183"/>
            <a:ext cx="2478857" cy="66985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20FF56DA-83BE-B9B6-D24A-5CA7CE2340EB}"/>
              </a:ext>
            </a:extLst>
          </p:cNvPr>
          <p:cNvSpPr/>
          <p:nvPr/>
        </p:nvSpPr>
        <p:spPr>
          <a:xfrm>
            <a:off x="0" y="351642"/>
            <a:ext cx="14630400" cy="678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000" b="1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Mục</a:t>
            </a:r>
            <a:r>
              <a:rPr lang="en-US" sz="4000" b="1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lục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4AD532B-B9FE-29CF-F22D-A13A8D64DF67}"/>
              </a:ext>
            </a:extLst>
          </p:cNvPr>
          <p:cNvGrpSpPr/>
          <p:nvPr/>
        </p:nvGrpSpPr>
        <p:grpSpPr>
          <a:xfrm>
            <a:off x="1652887" y="1366931"/>
            <a:ext cx="5283130" cy="5959347"/>
            <a:chOff x="1225250" y="1443399"/>
            <a:chExt cx="5283130" cy="595934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31F5570-0CD1-FDB5-8D6C-F88B24680818}"/>
                </a:ext>
              </a:extLst>
            </p:cNvPr>
            <p:cNvGrpSpPr/>
            <p:nvPr/>
          </p:nvGrpSpPr>
          <p:grpSpPr>
            <a:xfrm>
              <a:off x="1271160" y="1443399"/>
              <a:ext cx="5237220" cy="912151"/>
              <a:chOff x="1271157" y="1589002"/>
              <a:chExt cx="5237220" cy="1137725"/>
            </a:xfrm>
          </p:grpSpPr>
          <p:sp>
            <p:nvSpPr>
              <p:cNvPr id="5" name="Shape 9">
                <a:extLst>
                  <a:ext uri="{FF2B5EF4-FFF2-40B4-BE49-F238E27FC236}">
                    <a16:creationId xmlns:a16="http://schemas.microsoft.com/office/drawing/2014/main" id="{3C93D989-408B-BC63-B439-32D5CC6F0E87}"/>
                  </a:ext>
                </a:extLst>
              </p:cNvPr>
              <p:cNvSpPr/>
              <p:nvPr/>
            </p:nvSpPr>
            <p:spPr>
              <a:xfrm>
                <a:off x="1271157" y="1589002"/>
                <a:ext cx="4860698" cy="1137724"/>
              </a:xfrm>
              <a:prstGeom prst="roundRect">
                <a:avLst>
                  <a:gd name="adj" fmla="val 9222"/>
                </a:avLst>
              </a:prstGeom>
              <a:solidFill>
                <a:srgbClr val="CEE6FD"/>
              </a:solidFill>
              <a:ln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" name="Text 3">
                <a:extLst>
                  <a:ext uri="{FF2B5EF4-FFF2-40B4-BE49-F238E27FC236}">
                    <a16:creationId xmlns:a16="http://schemas.microsoft.com/office/drawing/2014/main" id="{58ACD1B1-54C3-FEF5-D904-742B4B8C9B7C}"/>
                  </a:ext>
                </a:extLst>
              </p:cNvPr>
              <p:cNvSpPr/>
              <p:nvPr/>
            </p:nvSpPr>
            <p:spPr>
              <a:xfrm>
                <a:off x="1481572" y="1700933"/>
                <a:ext cx="5026805" cy="10257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457200" indent="-457200">
                  <a:buAutoNum type="arabicPeriod"/>
                </a:pP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Lý do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chọn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đề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tài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Và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Mục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tiêu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nghiên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cứu</a:t>
                </a:r>
                <a:endParaRPr lang="en-US" sz="2500" b="1" dirty="0">
                  <a:solidFill>
                    <a:srgbClr val="091C5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endParaRPr>
              </a:p>
              <a:p>
                <a:endParaRPr 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D36B0C4-EA61-8B6C-4C05-4C25158F68F9}"/>
                </a:ext>
              </a:extLst>
            </p:cNvPr>
            <p:cNvGrpSpPr/>
            <p:nvPr/>
          </p:nvGrpSpPr>
          <p:grpSpPr>
            <a:xfrm>
              <a:off x="1246662" y="4773404"/>
              <a:ext cx="4860699" cy="797773"/>
              <a:chOff x="1271160" y="5659076"/>
              <a:chExt cx="4860699" cy="797773"/>
            </a:xfrm>
          </p:grpSpPr>
          <p:sp>
            <p:nvSpPr>
              <p:cNvPr id="8" name="Shape 9">
                <a:extLst>
                  <a:ext uri="{FF2B5EF4-FFF2-40B4-BE49-F238E27FC236}">
                    <a16:creationId xmlns:a16="http://schemas.microsoft.com/office/drawing/2014/main" id="{0217526D-7446-4943-869F-3C0BB5CCEA10}"/>
                  </a:ext>
                </a:extLst>
              </p:cNvPr>
              <p:cNvSpPr/>
              <p:nvPr/>
            </p:nvSpPr>
            <p:spPr>
              <a:xfrm>
                <a:off x="1271160" y="5778841"/>
                <a:ext cx="4860699" cy="678008"/>
              </a:xfrm>
              <a:prstGeom prst="roundRect">
                <a:avLst>
                  <a:gd name="adj" fmla="val 9222"/>
                </a:avLst>
              </a:prstGeom>
              <a:solidFill>
                <a:srgbClr val="CEE6FD"/>
              </a:solidFill>
              <a:ln/>
            </p:spPr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5C7C96-9E54-BE60-D08D-11A6891C136A}"/>
                  </a:ext>
                </a:extLst>
              </p:cNvPr>
              <p:cNvSpPr txBox="1"/>
              <p:nvPr/>
            </p:nvSpPr>
            <p:spPr>
              <a:xfrm>
                <a:off x="1421060" y="5659076"/>
                <a:ext cx="4686300" cy="703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5550"/>
                  </a:lnSpc>
                </a:pP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4. Công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nghệ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phát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triển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Web</a:t>
                </a:r>
                <a:endParaRPr lang="en-US" sz="2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D92CA52-FA77-75EF-114B-500178F76D6E}"/>
                </a:ext>
              </a:extLst>
            </p:cNvPr>
            <p:cNvGrpSpPr/>
            <p:nvPr/>
          </p:nvGrpSpPr>
          <p:grpSpPr>
            <a:xfrm>
              <a:off x="1246662" y="5675068"/>
              <a:ext cx="4860699" cy="815906"/>
              <a:chOff x="1271157" y="6445834"/>
              <a:chExt cx="4860699" cy="815906"/>
            </a:xfrm>
          </p:grpSpPr>
          <p:sp>
            <p:nvSpPr>
              <p:cNvPr id="9" name="Shape 9">
                <a:extLst>
                  <a:ext uri="{FF2B5EF4-FFF2-40B4-BE49-F238E27FC236}">
                    <a16:creationId xmlns:a16="http://schemas.microsoft.com/office/drawing/2014/main" id="{9702CE2A-F6FE-7C6E-F4B7-FC41141DAB2D}"/>
                  </a:ext>
                </a:extLst>
              </p:cNvPr>
              <p:cNvSpPr/>
              <p:nvPr/>
            </p:nvSpPr>
            <p:spPr>
              <a:xfrm>
                <a:off x="1271157" y="6583732"/>
                <a:ext cx="4860699" cy="678008"/>
              </a:xfrm>
              <a:prstGeom prst="roundRect">
                <a:avLst>
                  <a:gd name="adj" fmla="val 9222"/>
                </a:avLst>
              </a:prstGeom>
              <a:solidFill>
                <a:srgbClr val="CEE6FD"/>
              </a:solidFill>
              <a:ln/>
            </p:spPr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B183E-DEF8-6F42-D678-1CD24296414E}"/>
                  </a:ext>
                </a:extLst>
              </p:cNvPr>
              <p:cNvSpPr txBox="1"/>
              <p:nvPr/>
            </p:nvSpPr>
            <p:spPr>
              <a:xfrm>
                <a:off x="1421060" y="6445834"/>
                <a:ext cx="4329953" cy="7039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ts val="5550"/>
                  </a:lnSpc>
                </a:pPr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5. Công </a:t>
                </a:r>
                <a:r>
                  <a:rPr lang="en-US" sz="25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nghệ</a:t>
                </a:r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Frontend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D7A8217-A4CD-3D80-7CA7-3DBF36DE522C}"/>
                </a:ext>
              </a:extLst>
            </p:cNvPr>
            <p:cNvGrpSpPr/>
            <p:nvPr/>
          </p:nvGrpSpPr>
          <p:grpSpPr>
            <a:xfrm>
              <a:off x="1246661" y="3801185"/>
              <a:ext cx="4860699" cy="894295"/>
              <a:chOff x="1271159" y="4528059"/>
              <a:chExt cx="4860699" cy="894295"/>
            </a:xfrm>
          </p:grpSpPr>
          <p:sp>
            <p:nvSpPr>
              <p:cNvPr id="7" name="Shape 9">
                <a:extLst>
                  <a:ext uri="{FF2B5EF4-FFF2-40B4-BE49-F238E27FC236}">
                    <a16:creationId xmlns:a16="http://schemas.microsoft.com/office/drawing/2014/main" id="{8749000B-2E72-44F6-4CD7-F9FD54861494}"/>
                  </a:ext>
                </a:extLst>
              </p:cNvPr>
              <p:cNvSpPr/>
              <p:nvPr/>
            </p:nvSpPr>
            <p:spPr>
              <a:xfrm>
                <a:off x="1271159" y="4528059"/>
                <a:ext cx="4860699" cy="894295"/>
              </a:xfrm>
              <a:prstGeom prst="roundRect">
                <a:avLst>
                  <a:gd name="adj" fmla="val 9222"/>
                </a:avLst>
              </a:prstGeom>
              <a:solidFill>
                <a:srgbClr val="CEE6FD"/>
              </a:solidFill>
              <a:ln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B3BA295-3146-1C0C-87AB-CD118955B55B}"/>
                  </a:ext>
                </a:extLst>
              </p:cNvPr>
              <p:cNvSpPr txBox="1"/>
              <p:nvPr/>
            </p:nvSpPr>
            <p:spPr>
              <a:xfrm>
                <a:off x="1421060" y="4528059"/>
                <a:ext cx="4623596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3.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Khảo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sát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thực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tế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: Website</a:t>
                </a:r>
              </a:p>
              <a:p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CLB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Hành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trình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sinh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viên</a:t>
                </a:r>
                <a:endParaRPr lang="en-US" sz="2500" b="1" dirty="0">
                  <a:solidFill>
                    <a:srgbClr val="091C5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B4E0890-448C-FEF4-74EB-55B9C7D9558D}"/>
                </a:ext>
              </a:extLst>
            </p:cNvPr>
            <p:cNvGrpSpPr/>
            <p:nvPr/>
          </p:nvGrpSpPr>
          <p:grpSpPr>
            <a:xfrm>
              <a:off x="1246662" y="2587127"/>
              <a:ext cx="4860698" cy="982481"/>
              <a:chOff x="1271160" y="3055461"/>
              <a:chExt cx="4860698" cy="1109993"/>
            </a:xfrm>
          </p:grpSpPr>
          <p:sp>
            <p:nvSpPr>
              <p:cNvPr id="6" name="Shape 9">
                <a:extLst>
                  <a:ext uri="{FF2B5EF4-FFF2-40B4-BE49-F238E27FC236}">
                    <a16:creationId xmlns:a16="http://schemas.microsoft.com/office/drawing/2014/main" id="{F34E3EBC-37D0-65B0-6098-449AF858734D}"/>
                  </a:ext>
                </a:extLst>
              </p:cNvPr>
              <p:cNvSpPr/>
              <p:nvPr/>
            </p:nvSpPr>
            <p:spPr>
              <a:xfrm>
                <a:off x="1271160" y="3055461"/>
                <a:ext cx="4860698" cy="1109993"/>
              </a:xfrm>
              <a:prstGeom prst="roundRect">
                <a:avLst>
                  <a:gd name="adj" fmla="val 9222"/>
                </a:avLst>
              </a:prstGeom>
              <a:solidFill>
                <a:srgbClr val="CEE6FD"/>
              </a:solidFill>
              <a:ln/>
            </p:spPr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1E96AA7-CF86-99D8-D51D-02C36A1F6AD3}"/>
                  </a:ext>
                </a:extLst>
              </p:cNvPr>
              <p:cNvSpPr txBox="1"/>
              <p:nvPr/>
            </p:nvSpPr>
            <p:spPr>
              <a:xfrm>
                <a:off x="1421060" y="3153076"/>
                <a:ext cx="4623596" cy="8617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2. </a:t>
                </a:r>
                <a:r>
                  <a:rPr lang="en-US" sz="25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Đối</a:t>
                </a:r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tượng</a:t>
                </a:r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và</a:t>
                </a:r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phạm</a:t>
                </a:r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vi </a:t>
                </a:r>
              </a:p>
              <a:p>
                <a:r>
                  <a:rPr lang="en-US" sz="25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nghiên</a:t>
                </a:r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cứu</a:t>
                </a:r>
                <a:endParaRPr lang="en-US" sz="2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4E41966-6399-D36B-B34D-D586251EE549}"/>
                </a:ext>
              </a:extLst>
            </p:cNvPr>
            <p:cNvGrpSpPr/>
            <p:nvPr/>
          </p:nvGrpSpPr>
          <p:grpSpPr>
            <a:xfrm>
              <a:off x="1225250" y="6704430"/>
              <a:ext cx="4860698" cy="698316"/>
              <a:chOff x="7803018" y="1566230"/>
              <a:chExt cx="4860698" cy="698316"/>
            </a:xfrm>
          </p:grpSpPr>
          <p:sp>
            <p:nvSpPr>
              <p:cNvPr id="29" name="Shape 9">
                <a:extLst>
                  <a:ext uri="{FF2B5EF4-FFF2-40B4-BE49-F238E27FC236}">
                    <a16:creationId xmlns:a16="http://schemas.microsoft.com/office/drawing/2014/main" id="{4FDFA0CC-3E26-E5CD-CDB8-C93BFDB96DE0}"/>
                  </a:ext>
                </a:extLst>
              </p:cNvPr>
              <p:cNvSpPr/>
              <p:nvPr/>
            </p:nvSpPr>
            <p:spPr>
              <a:xfrm>
                <a:off x="7803018" y="1566230"/>
                <a:ext cx="4860698" cy="678007"/>
              </a:xfrm>
              <a:prstGeom prst="roundRect">
                <a:avLst>
                  <a:gd name="adj" fmla="val 9222"/>
                </a:avLst>
              </a:prstGeom>
              <a:solidFill>
                <a:srgbClr val="CEE6FD"/>
              </a:solidFill>
              <a:ln/>
            </p:spPr>
            <p:txBody>
              <a:bodyPr/>
              <a:lstStyle/>
              <a:p>
                <a:endParaRPr lang="en-US" b="1" dirty="0"/>
              </a:p>
            </p:txBody>
          </p:sp>
          <p:sp>
            <p:nvSpPr>
              <p:cNvPr id="30" name="Text 3">
                <a:extLst>
                  <a:ext uri="{FF2B5EF4-FFF2-40B4-BE49-F238E27FC236}">
                    <a16:creationId xmlns:a16="http://schemas.microsoft.com/office/drawing/2014/main" id="{754C58A2-EB2F-4500-5D3D-B9F8576274B6}"/>
                  </a:ext>
                </a:extLst>
              </p:cNvPr>
              <p:cNvSpPr/>
              <p:nvPr/>
            </p:nvSpPr>
            <p:spPr>
              <a:xfrm>
                <a:off x="8008033" y="1715902"/>
                <a:ext cx="4450668" cy="54864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6. Công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nghệ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Backend</a:t>
                </a:r>
              </a:p>
              <a:p>
                <a:endParaRPr lang="en-US" sz="2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59E4E2F-49EB-2DB3-B155-C6F854E3A019}"/>
              </a:ext>
            </a:extLst>
          </p:cNvPr>
          <p:cNvGrpSpPr/>
          <p:nvPr/>
        </p:nvGrpSpPr>
        <p:grpSpPr>
          <a:xfrm>
            <a:off x="7820982" y="1371854"/>
            <a:ext cx="5259562" cy="5899666"/>
            <a:chOff x="7803018" y="2258389"/>
            <a:chExt cx="5259562" cy="5899666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27EF2BF-52E0-DA95-87A9-292BA05F6676}"/>
                </a:ext>
              </a:extLst>
            </p:cNvPr>
            <p:cNvGrpSpPr/>
            <p:nvPr/>
          </p:nvGrpSpPr>
          <p:grpSpPr>
            <a:xfrm>
              <a:off x="7819771" y="2258389"/>
              <a:ext cx="5237220" cy="1025793"/>
              <a:chOff x="7819771" y="2258389"/>
              <a:chExt cx="5237220" cy="1025793"/>
            </a:xfrm>
          </p:grpSpPr>
          <p:sp>
            <p:nvSpPr>
              <p:cNvPr id="32" name="Shape 9">
                <a:extLst>
                  <a:ext uri="{FF2B5EF4-FFF2-40B4-BE49-F238E27FC236}">
                    <a16:creationId xmlns:a16="http://schemas.microsoft.com/office/drawing/2014/main" id="{5670F153-5328-7F54-4424-F915A35BCC66}"/>
                  </a:ext>
                </a:extLst>
              </p:cNvPr>
              <p:cNvSpPr/>
              <p:nvPr/>
            </p:nvSpPr>
            <p:spPr>
              <a:xfrm>
                <a:off x="7819771" y="2258389"/>
                <a:ext cx="4860698" cy="1025793"/>
              </a:xfrm>
              <a:prstGeom prst="roundRect">
                <a:avLst>
                  <a:gd name="adj" fmla="val 9222"/>
                </a:avLst>
              </a:prstGeom>
              <a:solidFill>
                <a:srgbClr val="CEE6FD"/>
              </a:solidFill>
              <a:ln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3" name="Text 3">
                <a:extLst>
                  <a:ext uri="{FF2B5EF4-FFF2-40B4-BE49-F238E27FC236}">
                    <a16:creationId xmlns:a16="http://schemas.microsoft.com/office/drawing/2014/main" id="{388CB2BC-0F2F-4A26-1E71-769965534EFA}"/>
                  </a:ext>
                </a:extLst>
              </p:cNvPr>
              <p:cNvSpPr/>
              <p:nvPr/>
            </p:nvSpPr>
            <p:spPr>
              <a:xfrm>
                <a:off x="8030186" y="2381703"/>
                <a:ext cx="5026805" cy="76203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7.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Phân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tích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&amp;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Thiết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kế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Dữ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liệu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(Cloud Firestore)</a:t>
                </a:r>
                <a:endParaRPr 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829AF7A-C08C-9B01-9C0F-45C9F9ED00D4}"/>
                </a:ext>
              </a:extLst>
            </p:cNvPr>
            <p:cNvGrpSpPr/>
            <p:nvPr/>
          </p:nvGrpSpPr>
          <p:grpSpPr>
            <a:xfrm>
              <a:off x="7803018" y="3469916"/>
              <a:ext cx="5253973" cy="1147247"/>
              <a:chOff x="1271157" y="1428955"/>
              <a:chExt cx="5253973" cy="1147247"/>
            </a:xfrm>
          </p:grpSpPr>
          <p:sp>
            <p:nvSpPr>
              <p:cNvPr id="35" name="Shape 9">
                <a:extLst>
                  <a:ext uri="{FF2B5EF4-FFF2-40B4-BE49-F238E27FC236}">
                    <a16:creationId xmlns:a16="http://schemas.microsoft.com/office/drawing/2014/main" id="{578801F6-5D8B-EF69-802A-E93475F79F06}"/>
                  </a:ext>
                </a:extLst>
              </p:cNvPr>
              <p:cNvSpPr/>
              <p:nvPr/>
            </p:nvSpPr>
            <p:spPr>
              <a:xfrm>
                <a:off x="1271157" y="1428955"/>
                <a:ext cx="4860698" cy="1025793"/>
              </a:xfrm>
              <a:prstGeom prst="roundRect">
                <a:avLst>
                  <a:gd name="adj" fmla="val 9222"/>
                </a:avLst>
              </a:prstGeom>
              <a:solidFill>
                <a:srgbClr val="CEE6FD"/>
              </a:solidFill>
              <a:ln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6" name="Text 3">
                <a:extLst>
                  <a:ext uri="{FF2B5EF4-FFF2-40B4-BE49-F238E27FC236}">
                    <a16:creationId xmlns:a16="http://schemas.microsoft.com/office/drawing/2014/main" id="{788A0293-309E-4E59-5DEC-840C9BDE6F8E}"/>
                  </a:ext>
                </a:extLst>
              </p:cNvPr>
              <p:cNvSpPr/>
              <p:nvPr/>
            </p:nvSpPr>
            <p:spPr>
              <a:xfrm>
                <a:off x="1498325" y="1550408"/>
                <a:ext cx="5026805" cy="10257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8.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Cơ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chế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Bảo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mật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và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Công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cụ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hỗ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trợ</a:t>
                </a:r>
                <a:endParaRPr 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63AEA31-E08F-A9B5-99AB-F725A7217358}"/>
                </a:ext>
              </a:extLst>
            </p:cNvPr>
            <p:cNvGrpSpPr/>
            <p:nvPr/>
          </p:nvGrpSpPr>
          <p:grpSpPr>
            <a:xfrm>
              <a:off x="7803018" y="4687440"/>
              <a:ext cx="5237220" cy="1091401"/>
              <a:chOff x="1271157" y="1428955"/>
              <a:chExt cx="5237220" cy="1297771"/>
            </a:xfrm>
          </p:grpSpPr>
          <p:sp>
            <p:nvSpPr>
              <p:cNvPr id="38" name="Shape 9">
                <a:extLst>
                  <a:ext uri="{FF2B5EF4-FFF2-40B4-BE49-F238E27FC236}">
                    <a16:creationId xmlns:a16="http://schemas.microsoft.com/office/drawing/2014/main" id="{08340038-1B39-C63B-F785-D713814DF6B7}"/>
                  </a:ext>
                </a:extLst>
              </p:cNvPr>
              <p:cNvSpPr/>
              <p:nvPr/>
            </p:nvSpPr>
            <p:spPr>
              <a:xfrm>
                <a:off x="1271157" y="1428955"/>
                <a:ext cx="4860698" cy="1297771"/>
              </a:xfrm>
              <a:prstGeom prst="roundRect">
                <a:avLst>
                  <a:gd name="adj" fmla="val 9222"/>
                </a:avLst>
              </a:prstGeom>
              <a:solidFill>
                <a:srgbClr val="CEE6FD"/>
              </a:solidFill>
              <a:ln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9" name="Text 3">
                <a:extLst>
                  <a:ext uri="{FF2B5EF4-FFF2-40B4-BE49-F238E27FC236}">
                    <a16:creationId xmlns:a16="http://schemas.microsoft.com/office/drawing/2014/main" id="{AA1C0797-65FE-5D34-F97E-0D88BE8AC802}"/>
                  </a:ext>
                </a:extLst>
              </p:cNvPr>
              <p:cNvSpPr/>
              <p:nvPr/>
            </p:nvSpPr>
            <p:spPr>
              <a:xfrm>
                <a:off x="1481572" y="1632220"/>
                <a:ext cx="5026805" cy="10257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9.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Chức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năng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dành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cho</a:t>
                </a:r>
                <a:endParaRPr lang="en-US" sz="2500" b="1" dirty="0">
                  <a:solidFill>
                    <a:srgbClr val="091C5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endParaRPr>
              </a:p>
              <a:p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Quản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trị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viên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(Admin)</a:t>
                </a:r>
                <a:endParaRPr lang="en-US" sz="2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2498256-956D-80A9-5CD3-A82B2188E1FE}"/>
                </a:ext>
              </a:extLst>
            </p:cNvPr>
            <p:cNvGrpSpPr/>
            <p:nvPr/>
          </p:nvGrpSpPr>
          <p:grpSpPr>
            <a:xfrm>
              <a:off x="7821039" y="6011063"/>
              <a:ext cx="5235951" cy="1025795"/>
              <a:chOff x="7272002" y="6265970"/>
              <a:chExt cx="5235951" cy="1297771"/>
            </a:xfrm>
          </p:grpSpPr>
          <p:sp>
            <p:nvSpPr>
              <p:cNvPr id="41" name="Shape 9">
                <a:extLst>
                  <a:ext uri="{FF2B5EF4-FFF2-40B4-BE49-F238E27FC236}">
                    <a16:creationId xmlns:a16="http://schemas.microsoft.com/office/drawing/2014/main" id="{255C230E-4E59-5B21-BC92-A7B7BFE90FD3}"/>
                  </a:ext>
                </a:extLst>
              </p:cNvPr>
              <p:cNvSpPr/>
              <p:nvPr/>
            </p:nvSpPr>
            <p:spPr>
              <a:xfrm>
                <a:off x="7272002" y="6265970"/>
                <a:ext cx="4860698" cy="1297771"/>
              </a:xfrm>
              <a:prstGeom prst="roundRect">
                <a:avLst>
                  <a:gd name="adj" fmla="val 9222"/>
                </a:avLst>
              </a:prstGeom>
              <a:solidFill>
                <a:srgbClr val="CEE6FD"/>
              </a:solidFill>
              <a:ln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2" name="Text 3">
                <a:extLst>
                  <a:ext uri="{FF2B5EF4-FFF2-40B4-BE49-F238E27FC236}">
                    <a16:creationId xmlns:a16="http://schemas.microsoft.com/office/drawing/2014/main" id="{FFE7FA3F-A092-364C-77F1-840370E97E92}"/>
                  </a:ext>
                </a:extLst>
              </p:cNvPr>
              <p:cNvSpPr/>
              <p:nvPr/>
            </p:nvSpPr>
            <p:spPr>
              <a:xfrm>
                <a:off x="7481148" y="6442078"/>
                <a:ext cx="5026805" cy="10257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10.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Chức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năng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dành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cho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Sinh </a:t>
                </a:r>
                <a:r>
                  <a:rPr lang="en-US" sz="2500" b="1" dirty="0" err="1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viên</a:t>
                </a:r>
                <a:r>
                  <a:rPr lang="en-US" sz="2500" b="1" dirty="0">
                    <a:solidFill>
                      <a:srgbClr val="091C5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 (User)</a:t>
                </a:r>
                <a:endParaRPr lang="en-US" sz="25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3BD7B4B-E983-FB27-7FCD-9755ECEE35DB}"/>
                </a:ext>
              </a:extLst>
            </p:cNvPr>
            <p:cNvGrpSpPr/>
            <p:nvPr/>
          </p:nvGrpSpPr>
          <p:grpSpPr>
            <a:xfrm>
              <a:off x="7825360" y="7176059"/>
              <a:ext cx="5237220" cy="981996"/>
              <a:chOff x="1271157" y="1428955"/>
              <a:chExt cx="5237220" cy="1297772"/>
            </a:xfrm>
          </p:grpSpPr>
          <p:sp>
            <p:nvSpPr>
              <p:cNvPr id="44" name="Shape 9">
                <a:extLst>
                  <a:ext uri="{FF2B5EF4-FFF2-40B4-BE49-F238E27FC236}">
                    <a16:creationId xmlns:a16="http://schemas.microsoft.com/office/drawing/2014/main" id="{ED31494A-A9B0-7842-418A-DBA31A3751BD}"/>
                  </a:ext>
                </a:extLst>
              </p:cNvPr>
              <p:cNvSpPr/>
              <p:nvPr/>
            </p:nvSpPr>
            <p:spPr>
              <a:xfrm>
                <a:off x="1271157" y="1428955"/>
                <a:ext cx="4860698" cy="1297771"/>
              </a:xfrm>
              <a:prstGeom prst="roundRect">
                <a:avLst>
                  <a:gd name="adj" fmla="val 9222"/>
                </a:avLst>
              </a:prstGeom>
              <a:solidFill>
                <a:srgbClr val="CEE6FD"/>
              </a:solidFill>
              <a:ln/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45" name="Text 3">
                <a:extLst>
                  <a:ext uri="{FF2B5EF4-FFF2-40B4-BE49-F238E27FC236}">
                    <a16:creationId xmlns:a16="http://schemas.microsoft.com/office/drawing/2014/main" id="{46939547-7F8B-DF77-7522-7F9E8A00572B}"/>
                  </a:ext>
                </a:extLst>
              </p:cNvPr>
              <p:cNvSpPr/>
              <p:nvPr/>
            </p:nvSpPr>
            <p:spPr>
              <a:xfrm>
                <a:off x="1481572" y="1700933"/>
                <a:ext cx="5026805" cy="1025794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11. </a:t>
                </a:r>
                <a:r>
                  <a:rPr lang="en-US" sz="25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Kết</a:t>
                </a:r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quả</a:t>
                </a:r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đạt</a:t>
                </a:r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được</a:t>
                </a:r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và</a:t>
                </a:r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r>
                  <a:rPr lang="en-US" sz="25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hướng</a:t>
                </a:r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phát</a:t>
                </a:r>
                <a:r>
                  <a:rPr lang="en-US" sz="25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500" b="1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triển</a:t>
                </a:r>
                <a:endParaRPr 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7220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9525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0514" y="3387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Lý do chọn đề </a:t>
            </a: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tài</a:t>
            </a: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Và</a:t>
            </a:r>
            <a:endParaRPr lang="en-US" sz="5000" b="1" dirty="0">
              <a:solidFill>
                <a:srgbClr val="091C53"/>
              </a:solidFill>
              <a:latin typeface="Arial" panose="020B0604020202020204" pitchFamily="34" charset="0"/>
              <a:ea typeface="Instrument Sans Semi Bold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Mục</a:t>
            </a: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tiêu</a:t>
            </a: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nghiên cứu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4ACA04-2445-B4BB-E6BA-FB1C59077912}"/>
              </a:ext>
            </a:extLst>
          </p:cNvPr>
          <p:cNvGrpSpPr/>
          <p:nvPr/>
        </p:nvGrpSpPr>
        <p:grpSpPr>
          <a:xfrm>
            <a:off x="6110515" y="1998473"/>
            <a:ext cx="7726096" cy="2040127"/>
            <a:chOff x="6110515" y="1998473"/>
            <a:chExt cx="7726096" cy="20401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A273EF-F9B9-6B84-B3C4-0283E6E1A37B}"/>
                </a:ext>
              </a:extLst>
            </p:cNvPr>
            <p:cNvGrpSpPr/>
            <p:nvPr/>
          </p:nvGrpSpPr>
          <p:grpSpPr>
            <a:xfrm>
              <a:off x="6110515" y="1998473"/>
              <a:ext cx="7726096" cy="2040127"/>
              <a:chOff x="6249710" y="2707242"/>
              <a:chExt cx="7586901" cy="1810107"/>
            </a:xfrm>
          </p:grpSpPr>
          <p:sp>
            <p:nvSpPr>
              <p:cNvPr id="4" name="Shape 1"/>
              <p:cNvSpPr/>
              <p:nvPr/>
            </p:nvSpPr>
            <p:spPr>
              <a:xfrm>
                <a:off x="6280190" y="2707242"/>
                <a:ext cx="7556421" cy="1810107"/>
              </a:xfrm>
              <a:prstGeom prst="roundRect">
                <a:avLst>
                  <a:gd name="adj" fmla="val 8453"/>
                </a:avLst>
              </a:prstGeom>
              <a:solidFill>
                <a:srgbClr val="FFFFFF"/>
              </a:solidFill>
              <a:ln w="30480">
                <a:solidFill>
                  <a:srgbClr val="B4CCE3"/>
                </a:solidFill>
                <a:prstDash val="solid"/>
              </a:ln>
            </p:spPr>
          </p:sp>
          <p:sp>
            <p:nvSpPr>
              <p:cNvPr id="5" name="Shape 2"/>
              <p:cNvSpPr/>
              <p:nvPr/>
            </p:nvSpPr>
            <p:spPr>
              <a:xfrm>
                <a:off x="6249710" y="2707243"/>
                <a:ext cx="121920" cy="1810106"/>
              </a:xfrm>
              <a:prstGeom prst="roundRect">
                <a:avLst>
                  <a:gd name="adj" fmla="val 167442"/>
                </a:avLst>
              </a:prstGeom>
              <a:solidFill>
                <a:srgbClr val="84C1FA"/>
              </a:solidFill>
              <a:ln/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DB5F377-460B-479D-FE53-E21E44BBECC4}"/>
                </a:ext>
              </a:extLst>
            </p:cNvPr>
            <p:cNvGrpSpPr/>
            <p:nvPr/>
          </p:nvGrpSpPr>
          <p:grpSpPr>
            <a:xfrm>
              <a:off x="6362855" y="2172015"/>
              <a:ext cx="7001065" cy="1562110"/>
              <a:chOff x="6500741" y="2752520"/>
              <a:chExt cx="7001065" cy="1562110"/>
            </a:xfrm>
          </p:grpSpPr>
          <p:sp>
            <p:nvSpPr>
              <p:cNvPr id="6" name="Text 3"/>
              <p:cNvSpPr/>
              <p:nvPr/>
            </p:nvSpPr>
            <p:spPr>
              <a:xfrm>
                <a:off x="6500741" y="2752520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3000" b="1" dirty="0">
                    <a:solidFill>
                      <a:srgbClr val="1E306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Thực trạng</a:t>
                </a:r>
                <a:endParaRPr lang="en-US" sz="3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 4"/>
              <p:cNvSpPr/>
              <p:nvPr/>
            </p:nvSpPr>
            <p:spPr>
              <a:xfrm>
                <a:off x="6551413" y="3131088"/>
                <a:ext cx="6950393" cy="118354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20000"/>
                  </a:lnSpc>
                  <a:buNone/>
                </a:pPr>
                <a:r>
                  <a:rPr lang="en-US" sz="2500" dirty="0">
                    <a:solidFill>
                      <a:srgbClr val="1E3063"/>
                    </a:solidFill>
                    <a:latin typeface="Arial" panose="020B0604020202020204" pitchFamily="34" charset="0"/>
                    <a:ea typeface="Instrument Sans Medium" pitchFamily="34" charset="-122"/>
                    <a:cs typeface="Arial" panose="020B0604020202020204" pitchFamily="34" charset="0"/>
                  </a:rPr>
                  <a:t>Quản lý sự kiện qua Zalo, Google Form gây khó khăn trong lưu trữ, thiếu xác minh và không theo dõi được lịch sử tham gia.</a:t>
                </a:r>
                <a:endParaRPr 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F404A9-7DD0-D1A5-3600-70A9F5748B09}"/>
              </a:ext>
            </a:extLst>
          </p:cNvPr>
          <p:cNvGrpSpPr/>
          <p:nvPr/>
        </p:nvGrpSpPr>
        <p:grpSpPr>
          <a:xfrm>
            <a:off x="6110514" y="4212142"/>
            <a:ext cx="7726097" cy="3090358"/>
            <a:chOff x="6249710" y="4664869"/>
            <a:chExt cx="7586901" cy="2615208"/>
          </a:xfrm>
        </p:grpSpPr>
        <p:sp>
          <p:nvSpPr>
            <p:cNvPr id="8" name="Shape 5"/>
            <p:cNvSpPr/>
            <p:nvPr/>
          </p:nvSpPr>
          <p:spPr>
            <a:xfrm>
              <a:off x="6280190" y="4664869"/>
              <a:ext cx="7556421" cy="2615208"/>
            </a:xfrm>
            <a:prstGeom prst="roundRect">
              <a:avLst>
                <a:gd name="adj" fmla="val 5594"/>
              </a:avLst>
            </a:prstGeom>
            <a:solidFill>
              <a:srgbClr val="FFFFFF"/>
            </a:solidFill>
            <a:ln w="30480">
              <a:solidFill>
                <a:srgbClr val="B4CCE3"/>
              </a:solidFill>
              <a:prstDash val="solid"/>
            </a:ln>
          </p:spPr>
        </p:sp>
        <p:sp>
          <p:nvSpPr>
            <p:cNvPr id="9" name="Shape 6"/>
            <p:cNvSpPr/>
            <p:nvPr/>
          </p:nvSpPr>
          <p:spPr>
            <a:xfrm>
              <a:off x="6249710" y="4664869"/>
              <a:ext cx="121920" cy="2615208"/>
            </a:xfrm>
            <a:prstGeom prst="roundRect">
              <a:avLst>
                <a:gd name="adj" fmla="val 167442"/>
              </a:avLst>
            </a:prstGeom>
            <a:solidFill>
              <a:srgbClr val="84C1FA"/>
            </a:solidFill>
            <a:ln/>
          </p:spPr>
        </p:sp>
      </p:grpSp>
      <p:sp>
        <p:nvSpPr>
          <p:cNvPr id="10" name="Text 7"/>
          <p:cNvSpPr/>
          <p:nvPr/>
        </p:nvSpPr>
        <p:spPr>
          <a:xfrm>
            <a:off x="6362855" y="4370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b="1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000" b="1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endParaRPr lang="en-US" sz="3000" b="1" dirty="0">
              <a:solidFill>
                <a:srgbClr val="1E30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362855" y="4811555"/>
            <a:ext cx="7345572" cy="2341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dựng hệ thống web hiện đại, có xác thực và đồng bộ thời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Quản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CRUD.</a:t>
            </a:r>
          </a:p>
          <a:p>
            <a:pPr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bạch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BTC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>
              <a:lnSpc>
                <a:spcPts val="2850"/>
              </a:lnSpc>
              <a:buSzPct val="100000"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51D9347-7D92-E2C3-E310-F8C75DA19A8A}"/>
              </a:ext>
            </a:extLst>
          </p:cNvPr>
          <p:cNvSpPr/>
          <p:nvPr/>
        </p:nvSpPr>
        <p:spPr>
          <a:xfrm>
            <a:off x="1" y="296825"/>
            <a:ext cx="1463039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C93F55-7BE2-4AA0-E4A0-226CC38DE6F2}"/>
              </a:ext>
            </a:extLst>
          </p:cNvPr>
          <p:cNvCxnSpPr>
            <a:cxnSpLocks/>
          </p:cNvCxnSpPr>
          <p:nvPr/>
        </p:nvCxnSpPr>
        <p:spPr>
          <a:xfrm>
            <a:off x="660400" y="1244730"/>
            <a:ext cx="1350554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3956EA-1E0E-3153-998A-C6823EE2F13B}"/>
              </a:ext>
            </a:extLst>
          </p:cNvPr>
          <p:cNvGrpSpPr/>
          <p:nvPr/>
        </p:nvGrpSpPr>
        <p:grpSpPr>
          <a:xfrm>
            <a:off x="660757" y="2297315"/>
            <a:ext cx="6593712" cy="5075038"/>
            <a:chOff x="537029" y="2297310"/>
            <a:chExt cx="5558971" cy="427040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4ED676-4906-A3BC-C7E0-A2E64CECC5B0}"/>
                </a:ext>
              </a:extLst>
            </p:cNvPr>
            <p:cNvGrpSpPr/>
            <p:nvPr/>
          </p:nvGrpSpPr>
          <p:grpSpPr>
            <a:xfrm>
              <a:off x="537029" y="2297310"/>
              <a:ext cx="5558971" cy="4270404"/>
              <a:chOff x="6110515" y="1998473"/>
              <a:chExt cx="7726096" cy="204012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7CF156E-A7F5-1B75-568F-BC2B34E9D06D}"/>
                  </a:ext>
                </a:extLst>
              </p:cNvPr>
              <p:cNvGrpSpPr/>
              <p:nvPr/>
            </p:nvGrpSpPr>
            <p:grpSpPr>
              <a:xfrm>
                <a:off x="6110515" y="1998473"/>
                <a:ext cx="7726096" cy="2040127"/>
                <a:chOff x="6249710" y="2707242"/>
                <a:chExt cx="7586901" cy="1810107"/>
              </a:xfrm>
            </p:grpSpPr>
            <p:sp>
              <p:nvSpPr>
                <p:cNvPr id="12" name="Shape 1">
                  <a:extLst>
                    <a:ext uri="{FF2B5EF4-FFF2-40B4-BE49-F238E27FC236}">
                      <a16:creationId xmlns:a16="http://schemas.microsoft.com/office/drawing/2014/main" id="{7BF7D1E5-DAA7-D57D-3DAF-5814775014DF}"/>
                    </a:ext>
                  </a:extLst>
                </p:cNvPr>
                <p:cNvSpPr/>
                <p:nvPr/>
              </p:nvSpPr>
              <p:spPr>
                <a:xfrm>
                  <a:off x="6280190" y="2707242"/>
                  <a:ext cx="7556421" cy="1810107"/>
                </a:xfrm>
                <a:prstGeom prst="roundRect">
                  <a:avLst>
                    <a:gd name="adj" fmla="val 8453"/>
                  </a:avLst>
                </a:prstGeom>
                <a:solidFill>
                  <a:srgbClr val="FFFFFF"/>
                </a:solidFill>
                <a:ln w="30480">
                  <a:solidFill>
                    <a:srgbClr val="B4CCE3"/>
                  </a:solidFill>
                  <a:prstDash val="solid"/>
                </a:ln>
              </p:spPr>
            </p:sp>
            <p:sp>
              <p:nvSpPr>
                <p:cNvPr id="13" name="Shape 2">
                  <a:extLst>
                    <a:ext uri="{FF2B5EF4-FFF2-40B4-BE49-F238E27FC236}">
                      <a16:creationId xmlns:a16="http://schemas.microsoft.com/office/drawing/2014/main" id="{F5EB127D-3494-EA37-5549-4F40CAD63FBE}"/>
                    </a:ext>
                  </a:extLst>
                </p:cNvPr>
                <p:cNvSpPr/>
                <p:nvPr/>
              </p:nvSpPr>
              <p:spPr>
                <a:xfrm>
                  <a:off x="6249710" y="2707243"/>
                  <a:ext cx="121920" cy="1810106"/>
                </a:xfrm>
                <a:prstGeom prst="roundRect">
                  <a:avLst>
                    <a:gd name="adj" fmla="val 167442"/>
                  </a:avLst>
                </a:prstGeom>
                <a:solidFill>
                  <a:srgbClr val="84C1FA"/>
                </a:solidFill>
                <a:ln/>
              </p:spPr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4574271-858F-E157-0A5E-936F9A1BFBCE}"/>
                  </a:ext>
                </a:extLst>
              </p:cNvPr>
              <p:cNvGrpSpPr/>
              <p:nvPr/>
            </p:nvGrpSpPr>
            <p:grpSpPr>
              <a:xfrm>
                <a:off x="6234672" y="2099278"/>
                <a:ext cx="7601938" cy="1852330"/>
                <a:chOff x="6372558" y="2679783"/>
                <a:chExt cx="7601938" cy="1852330"/>
              </a:xfrm>
            </p:grpSpPr>
            <p:sp>
              <p:nvSpPr>
                <p:cNvPr id="10" name="Text 3">
                  <a:extLst>
                    <a:ext uri="{FF2B5EF4-FFF2-40B4-BE49-F238E27FC236}">
                      <a16:creationId xmlns:a16="http://schemas.microsoft.com/office/drawing/2014/main" id="{FCD7AA9F-9951-666B-C8B3-8326A7AC3ECE}"/>
                    </a:ext>
                  </a:extLst>
                </p:cNvPr>
                <p:cNvSpPr/>
                <p:nvPr/>
              </p:nvSpPr>
              <p:spPr>
                <a:xfrm>
                  <a:off x="6372558" y="2679783"/>
                  <a:ext cx="7601938" cy="354330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ctr">
                    <a:lnSpc>
                      <a:spcPts val="2750"/>
                    </a:lnSpc>
                    <a:buNone/>
                  </a:pPr>
                  <a:r>
                    <a:rPr lang="en-US" sz="3000" b="1" dirty="0" err="1">
                      <a:solidFill>
                        <a:srgbClr val="1E306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Đối</a:t>
                  </a:r>
                  <a:r>
                    <a:rPr lang="en-US" sz="3000" b="1" dirty="0">
                      <a:solidFill>
                        <a:srgbClr val="1E306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3000" b="1" dirty="0" err="1">
                      <a:solidFill>
                        <a:srgbClr val="1E306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tượng</a:t>
                  </a:r>
                  <a:endParaRPr lang="en-US" sz="3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Text 4">
                  <a:extLst>
                    <a:ext uri="{FF2B5EF4-FFF2-40B4-BE49-F238E27FC236}">
                      <a16:creationId xmlns:a16="http://schemas.microsoft.com/office/drawing/2014/main" id="{A1816387-2643-D079-8286-18A4D2F9F99F}"/>
                    </a:ext>
                  </a:extLst>
                </p:cNvPr>
                <p:cNvSpPr/>
                <p:nvPr/>
              </p:nvSpPr>
              <p:spPr>
                <a:xfrm>
                  <a:off x="6651770" y="2935051"/>
                  <a:ext cx="7322725" cy="159706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Firebase:</a:t>
                  </a:r>
                </a:p>
                <a:p>
                  <a:pPr marL="536575" lvl="1" indent="-180975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Authentication</a:t>
                  </a:r>
                </a:p>
                <a:p>
                  <a:pPr marL="536575" lvl="1" indent="-180975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Cloud Firestore</a:t>
                  </a:r>
                </a:p>
                <a:p>
                  <a:pPr marL="536575" lvl="1" indent="-180975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Hosting</a:t>
                  </a:r>
                </a:p>
                <a:p>
                  <a:pPr algn="l">
                    <a:lnSpc>
                      <a:spcPct val="120000"/>
                    </a:lnSpc>
                  </a:pP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Hệ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thống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quản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lý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sự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kiện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CLB SV:</a:t>
                  </a:r>
                </a:p>
                <a:p>
                  <a:pPr marL="536575" lvl="1" indent="-180975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tạo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và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quản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lý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sự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kiện</a:t>
                  </a:r>
                  <a:endParaRPr lang="en-US" sz="2500" dirty="0">
                    <a:solidFill>
                      <a:srgbClr val="1E3063"/>
                    </a:solidFill>
                    <a:latin typeface="Arial" panose="020B0604020202020204" pitchFamily="34" charset="0"/>
                    <a:ea typeface="Instrument Sans Medium" pitchFamily="34" charset="-122"/>
                    <a:cs typeface="Arial" panose="020B0604020202020204" pitchFamily="34" charset="0"/>
                  </a:endParaRPr>
                </a:p>
                <a:p>
                  <a:pPr marL="536575" lvl="1" indent="-180975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đăng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ký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tham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gia</a:t>
                  </a:r>
                  <a:endParaRPr lang="en-US" sz="2500" dirty="0">
                    <a:solidFill>
                      <a:srgbClr val="1E3063"/>
                    </a:solidFill>
                    <a:latin typeface="Arial" panose="020B0604020202020204" pitchFamily="34" charset="0"/>
                    <a:ea typeface="Instrument Sans Medium" pitchFamily="34" charset="-122"/>
                    <a:cs typeface="Arial" panose="020B0604020202020204" pitchFamily="34" charset="0"/>
                  </a:endParaRPr>
                </a:p>
                <a:p>
                  <a:pPr marL="536575" lvl="1" indent="-180975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quản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lý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danh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sách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thành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viên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tham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gia</a:t>
                  </a:r>
                  <a:endParaRPr lang="en-US" sz="2500" dirty="0">
                    <a:solidFill>
                      <a:srgbClr val="1E3063"/>
                    </a:solidFill>
                    <a:latin typeface="Arial" panose="020B0604020202020204" pitchFamily="34" charset="0"/>
                    <a:ea typeface="Instrument Sans Medium" pitchFamily="34" charset="-122"/>
                    <a:cs typeface="Arial" panose="020B0604020202020204" pitchFamily="34" charset="0"/>
                  </a:endParaRPr>
                </a:p>
                <a:p>
                  <a:pPr marL="536575" lvl="1" indent="-180975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theo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dõi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và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cập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nhật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hoạt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động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CLB</a:t>
                  </a:r>
                  <a:endParaRPr lang="en-US" sz="25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08A0181-FACE-25FC-F472-A5B1B768C79B}"/>
                </a:ext>
              </a:extLst>
            </p:cNvPr>
            <p:cNvCxnSpPr>
              <a:cxnSpLocks/>
            </p:cNvCxnSpPr>
            <p:nvPr/>
          </p:nvCxnSpPr>
          <p:spPr>
            <a:xfrm>
              <a:off x="626361" y="2939143"/>
              <a:ext cx="5469639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AE7DDF-F034-3F2C-4083-A32B742A6363}"/>
              </a:ext>
            </a:extLst>
          </p:cNvPr>
          <p:cNvGrpSpPr/>
          <p:nvPr/>
        </p:nvGrpSpPr>
        <p:grpSpPr>
          <a:xfrm>
            <a:off x="7572231" y="2297315"/>
            <a:ext cx="6593712" cy="5075038"/>
            <a:chOff x="537029" y="2297310"/>
            <a:chExt cx="5558971" cy="427040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A6F0E84-F364-A94B-E837-282A7C0C91C3}"/>
                </a:ext>
              </a:extLst>
            </p:cNvPr>
            <p:cNvGrpSpPr/>
            <p:nvPr/>
          </p:nvGrpSpPr>
          <p:grpSpPr>
            <a:xfrm>
              <a:off x="537029" y="2297310"/>
              <a:ext cx="5558971" cy="4270404"/>
              <a:chOff x="6110515" y="1998473"/>
              <a:chExt cx="7726096" cy="2040127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EAA1F1B-6295-4837-FCF7-8CE84D6E41A0}"/>
                  </a:ext>
                </a:extLst>
              </p:cNvPr>
              <p:cNvGrpSpPr/>
              <p:nvPr/>
            </p:nvGrpSpPr>
            <p:grpSpPr>
              <a:xfrm>
                <a:off x="6110515" y="1998473"/>
                <a:ext cx="7726096" cy="2040127"/>
                <a:chOff x="6249710" y="2707242"/>
                <a:chExt cx="7586901" cy="1810107"/>
              </a:xfrm>
            </p:grpSpPr>
            <p:sp>
              <p:nvSpPr>
                <p:cNvPr id="41" name="Shape 1">
                  <a:extLst>
                    <a:ext uri="{FF2B5EF4-FFF2-40B4-BE49-F238E27FC236}">
                      <a16:creationId xmlns:a16="http://schemas.microsoft.com/office/drawing/2014/main" id="{E827F947-86F2-EFC1-6820-4D9CADC88F63}"/>
                    </a:ext>
                  </a:extLst>
                </p:cNvPr>
                <p:cNvSpPr/>
                <p:nvPr/>
              </p:nvSpPr>
              <p:spPr>
                <a:xfrm>
                  <a:off x="6280190" y="2707242"/>
                  <a:ext cx="7556421" cy="1810107"/>
                </a:xfrm>
                <a:prstGeom prst="roundRect">
                  <a:avLst>
                    <a:gd name="adj" fmla="val 8453"/>
                  </a:avLst>
                </a:prstGeom>
                <a:solidFill>
                  <a:srgbClr val="FFFFFF"/>
                </a:solidFill>
                <a:ln w="30480">
                  <a:solidFill>
                    <a:srgbClr val="B4CCE3"/>
                  </a:solidFill>
                  <a:prstDash val="solid"/>
                </a:ln>
              </p:spPr>
            </p:sp>
            <p:sp>
              <p:nvSpPr>
                <p:cNvPr id="42" name="Shape 2">
                  <a:extLst>
                    <a:ext uri="{FF2B5EF4-FFF2-40B4-BE49-F238E27FC236}">
                      <a16:creationId xmlns:a16="http://schemas.microsoft.com/office/drawing/2014/main" id="{A3414914-B4E1-2880-811F-C04FCB8FC30A}"/>
                    </a:ext>
                  </a:extLst>
                </p:cNvPr>
                <p:cNvSpPr/>
                <p:nvPr/>
              </p:nvSpPr>
              <p:spPr>
                <a:xfrm>
                  <a:off x="6249710" y="2707243"/>
                  <a:ext cx="121920" cy="1810106"/>
                </a:xfrm>
                <a:prstGeom prst="roundRect">
                  <a:avLst>
                    <a:gd name="adj" fmla="val 167442"/>
                  </a:avLst>
                </a:prstGeom>
                <a:solidFill>
                  <a:srgbClr val="84C1FA"/>
                </a:solidFill>
                <a:ln/>
              </p:spPr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88A2D5A-9ACD-D1AF-7784-48B961CD9462}"/>
                  </a:ext>
                </a:extLst>
              </p:cNvPr>
              <p:cNvGrpSpPr/>
              <p:nvPr/>
            </p:nvGrpSpPr>
            <p:grpSpPr>
              <a:xfrm>
                <a:off x="6234672" y="2099278"/>
                <a:ext cx="7601938" cy="1467819"/>
                <a:chOff x="6372558" y="2679783"/>
                <a:chExt cx="7601938" cy="1467819"/>
              </a:xfrm>
            </p:grpSpPr>
            <p:sp>
              <p:nvSpPr>
                <p:cNvPr id="39" name="Text 3">
                  <a:extLst>
                    <a:ext uri="{FF2B5EF4-FFF2-40B4-BE49-F238E27FC236}">
                      <a16:creationId xmlns:a16="http://schemas.microsoft.com/office/drawing/2014/main" id="{36EA15F7-AAAD-B52F-A928-4FF3BA8F1EF8}"/>
                    </a:ext>
                  </a:extLst>
                </p:cNvPr>
                <p:cNvSpPr/>
                <p:nvPr/>
              </p:nvSpPr>
              <p:spPr>
                <a:xfrm>
                  <a:off x="6372558" y="2679783"/>
                  <a:ext cx="7601938" cy="354330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ctr">
                    <a:lnSpc>
                      <a:spcPts val="2750"/>
                    </a:lnSpc>
                    <a:buNone/>
                  </a:pPr>
                  <a:r>
                    <a:rPr lang="en-US" sz="3000" b="1" dirty="0">
                      <a:solidFill>
                        <a:srgbClr val="1E306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Phạm vi</a:t>
                  </a:r>
                  <a:endParaRPr lang="en-US" sz="3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ext 4">
                  <a:extLst>
                    <a:ext uri="{FF2B5EF4-FFF2-40B4-BE49-F238E27FC236}">
                      <a16:creationId xmlns:a16="http://schemas.microsoft.com/office/drawing/2014/main" id="{486BF994-09AD-42D4-DA01-D313E888AD22}"/>
                    </a:ext>
                  </a:extLst>
                </p:cNvPr>
                <p:cNvSpPr/>
                <p:nvPr/>
              </p:nvSpPr>
              <p:spPr>
                <a:xfrm>
                  <a:off x="6651770" y="2964060"/>
                  <a:ext cx="6950394" cy="118354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457200" indent="-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dirty="0"/>
                    <a:t>Tìm </a:t>
                  </a:r>
                  <a:r>
                    <a:rPr lang="en-US" sz="2800" dirty="0" err="1"/>
                    <a:t>hiểu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các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dịch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vụ</a:t>
                  </a:r>
                  <a:r>
                    <a:rPr lang="en-US" sz="2800" dirty="0"/>
                    <a:t> Firebase </a:t>
                  </a:r>
                  <a:r>
                    <a:rPr lang="en-US" sz="2800" dirty="0" err="1"/>
                    <a:t>liên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quan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đến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ứng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dụng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quản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lý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sự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kiện</a:t>
                  </a:r>
                  <a:endParaRPr lang="en-US" sz="2800" dirty="0"/>
                </a:p>
                <a:p>
                  <a:pPr marL="457200" indent="-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dirty="0" err="1"/>
                    <a:t>Xây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dựng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ứng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dụng</a:t>
                  </a:r>
                  <a:r>
                    <a:rPr lang="en-US" sz="2800" dirty="0"/>
                    <a:t> web </a:t>
                  </a:r>
                  <a:r>
                    <a:rPr lang="en-US" sz="2800" dirty="0" err="1"/>
                    <a:t>hỗ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trợ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quản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lý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sự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kiện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cho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câu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lạc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bộ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sinh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viên</a:t>
                  </a:r>
                  <a:endParaRPr lang="en-US" sz="2800" dirty="0"/>
                </a:p>
              </p:txBody>
            </p:sp>
          </p:grp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A4D53E9-A463-731C-5AE1-F908280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26361" y="2939143"/>
              <a:ext cx="5469639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29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7F556E2-46DA-BE0F-7AA4-88F52B752A95}"/>
              </a:ext>
            </a:extLst>
          </p:cNvPr>
          <p:cNvGrpSpPr/>
          <p:nvPr/>
        </p:nvGrpSpPr>
        <p:grpSpPr>
          <a:xfrm>
            <a:off x="470646" y="2512692"/>
            <a:ext cx="4007223" cy="2442549"/>
            <a:chOff x="470646" y="2512692"/>
            <a:chExt cx="4007223" cy="2731661"/>
          </a:xfrm>
        </p:grpSpPr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04FDDD51-F87A-5D27-35B2-92C200CE6732}"/>
                </a:ext>
              </a:extLst>
            </p:cNvPr>
            <p:cNvSpPr/>
            <p:nvPr/>
          </p:nvSpPr>
          <p:spPr>
            <a:xfrm>
              <a:off x="470646" y="2512692"/>
              <a:ext cx="4007223" cy="2731661"/>
            </a:xfrm>
            <a:prstGeom prst="flowChartProcess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21121CF-937E-3521-CE56-8266C11B0311}"/>
                </a:ext>
              </a:extLst>
            </p:cNvPr>
            <p:cNvCxnSpPr/>
            <p:nvPr/>
          </p:nvCxnSpPr>
          <p:spPr>
            <a:xfrm>
              <a:off x="470646" y="3469341"/>
              <a:ext cx="4007223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053" y="0"/>
            <a:ext cx="497234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0646" y="576964"/>
            <a:ext cx="8041342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Khảo sát thực tế: Website CLB Hành trình sinh viên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70646" y="2872891"/>
            <a:ext cx="4007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Ưu điểm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7933" y="3608218"/>
            <a:ext cx="3663909" cy="1601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80975" indent="-180975" algn="l">
              <a:lnSpc>
                <a:spcPts val="2850"/>
              </a:lnSpc>
              <a:buSzPct val="100000"/>
              <a:buChar char="•"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Giao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diện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đẹp</a:t>
            </a:r>
            <a:endParaRPr lang="en-US" sz="2500" dirty="0">
              <a:solidFill>
                <a:srgbClr val="1E3063"/>
              </a:solidFill>
              <a:latin typeface="Arial" panose="020B0604020202020204" pitchFamily="34" charset="0"/>
              <a:ea typeface="Instrument Sans Medium" pitchFamily="34" charset="-122"/>
              <a:cs typeface="Arial" panose="020B0604020202020204" pitchFamily="34" charset="0"/>
            </a:endParaRPr>
          </a:p>
          <a:p>
            <a:pPr marL="180975" indent="-180975">
              <a:lnSpc>
                <a:spcPts val="2850"/>
              </a:lnSpc>
              <a:buSzPct val="100000"/>
              <a:buFontTx/>
              <a:buChar char="•"/>
            </a:pP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Bố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cục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rõ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rang</a:t>
            </a:r>
          </a:p>
          <a:p>
            <a:pPr marL="180975" indent="-180975">
              <a:lnSpc>
                <a:spcPts val="2850"/>
              </a:lnSpc>
              <a:buSzPct val="100000"/>
              <a:buFontTx/>
              <a:buChar char="•"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Menu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đầy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đủ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chức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năng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C58F7B-9411-7285-D7F7-EECFB9AA69B1}"/>
              </a:ext>
            </a:extLst>
          </p:cNvPr>
          <p:cNvGrpSpPr/>
          <p:nvPr/>
        </p:nvGrpSpPr>
        <p:grpSpPr>
          <a:xfrm>
            <a:off x="4692969" y="2512693"/>
            <a:ext cx="4749984" cy="3585214"/>
            <a:chOff x="4855919" y="2512693"/>
            <a:chExt cx="4749984" cy="3585214"/>
          </a:xfrm>
        </p:grpSpPr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6C95E220-0970-27BE-E54E-DC11E348B8D1}"/>
                </a:ext>
              </a:extLst>
            </p:cNvPr>
            <p:cNvSpPr/>
            <p:nvPr/>
          </p:nvSpPr>
          <p:spPr>
            <a:xfrm>
              <a:off x="4855920" y="2512693"/>
              <a:ext cx="4749983" cy="3585214"/>
            </a:xfrm>
            <a:prstGeom prst="flowChartProcess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32E718D-B424-B677-2672-1BEF6342290C}"/>
                </a:ext>
              </a:extLst>
            </p:cNvPr>
            <p:cNvCxnSpPr>
              <a:cxnSpLocks/>
            </p:cNvCxnSpPr>
            <p:nvPr/>
          </p:nvCxnSpPr>
          <p:spPr>
            <a:xfrm>
              <a:off x="4855920" y="3469341"/>
              <a:ext cx="4749983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5"/>
            <p:cNvSpPr/>
            <p:nvPr/>
          </p:nvSpPr>
          <p:spPr>
            <a:xfrm>
              <a:off x="4855919" y="2541438"/>
              <a:ext cx="4749984" cy="8991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en-US" sz="3000" b="1" dirty="0">
                  <a:solidFill>
                    <a:srgbClr val="091C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Nhược điểm </a:t>
              </a:r>
              <a:r>
                <a:rPr lang="en-US" sz="3000" b="1" dirty="0" err="1">
                  <a:solidFill>
                    <a:srgbClr val="091C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cần</a:t>
              </a:r>
              <a:r>
                <a:rPr lang="en-US" sz="3000" b="1" dirty="0">
                  <a:solidFill>
                    <a:srgbClr val="091C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3000" b="1" dirty="0" err="1">
                  <a:solidFill>
                    <a:srgbClr val="091C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khắc</a:t>
              </a:r>
              <a:r>
                <a:rPr lang="en-US" sz="3000" b="1" dirty="0">
                  <a:solidFill>
                    <a:srgbClr val="091C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b="1" dirty="0" err="1">
                  <a:solidFill>
                    <a:srgbClr val="091C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phục</a:t>
              </a:r>
              <a:endParaRPr lang="en-US" sz="3000" b="1" dirty="0">
                <a:solidFill>
                  <a:srgbClr val="091C5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5133529" y="3654741"/>
              <a:ext cx="4007223" cy="23206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180975" indent="-180975" algn="l">
                <a:lnSpc>
                  <a:spcPts val="2850"/>
                </a:lnSpc>
                <a:buSzPct val="100000"/>
                <a:buChar char="•"/>
              </a:pP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Thiếu biểu đồ/thống kê trực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quan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.</a:t>
              </a:r>
            </a:p>
            <a:p>
              <a:pPr marL="180975" indent="-180975">
                <a:lnSpc>
                  <a:spcPts val="2850"/>
                </a:lnSpc>
                <a:buSzPct val="100000"/>
                <a:buFontTx/>
                <a:buChar char="•"/>
              </a:pP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Chưa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có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tính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năng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thông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báo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.</a:t>
              </a:r>
            </a:p>
            <a:p>
              <a:pPr marL="180975" indent="-180975">
                <a:lnSpc>
                  <a:spcPts val="2850"/>
                </a:lnSpc>
                <a:buSzPct val="100000"/>
                <a:buFontTx/>
                <a:buChar char="•"/>
              </a:pP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Trải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nghiệm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người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dùng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còn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đơn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giản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,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chưa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tối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ưu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.</a:t>
              </a:r>
              <a:endParaRPr lang="en-US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8938"/>
            <a:ext cx="8121612" cy="841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Công </a:t>
            </a: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nghệ</a:t>
            </a: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phát</a:t>
            </a: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triển</a:t>
            </a: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Web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89" y="1759694"/>
            <a:ext cx="1134070" cy="166985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DF768C8-473E-8651-5E6F-2171D47F670D}"/>
              </a:ext>
            </a:extLst>
          </p:cNvPr>
          <p:cNvGrpSpPr/>
          <p:nvPr/>
        </p:nvGrpSpPr>
        <p:grpSpPr>
          <a:xfrm>
            <a:off x="2154674" y="1968113"/>
            <a:ext cx="6195536" cy="1216223"/>
            <a:chOff x="2154674" y="1882621"/>
            <a:chExt cx="6195536" cy="1216223"/>
          </a:xfrm>
        </p:grpSpPr>
        <p:sp>
          <p:nvSpPr>
            <p:cNvPr id="5" name="Text 1"/>
            <p:cNvSpPr/>
            <p:nvPr/>
          </p:nvSpPr>
          <p:spPr>
            <a:xfrm>
              <a:off x="2154674" y="1882621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Client-Server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 2"/>
            <p:cNvSpPr/>
            <p:nvPr/>
          </p:nvSpPr>
          <p:spPr>
            <a:xfrm>
              <a:off x="2154674" y="2373039"/>
              <a:ext cx="6195536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Web hoạt động theo kiến trúc nhiều tầng, trao đổi qua Request và Response.</a:t>
              </a:r>
              <a:endParaRPr lang="en-US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69" y="3810034"/>
            <a:ext cx="1134070" cy="149947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0A8A87D-3EDB-F84F-25F8-78AF6F5DE8BC}"/>
              </a:ext>
            </a:extLst>
          </p:cNvPr>
          <p:cNvGrpSpPr/>
          <p:nvPr/>
        </p:nvGrpSpPr>
        <p:grpSpPr>
          <a:xfrm>
            <a:off x="2154674" y="4132575"/>
            <a:ext cx="6195536" cy="853322"/>
            <a:chOff x="2154674" y="4204096"/>
            <a:chExt cx="6195536" cy="853322"/>
          </a:xfrm>
        </p:grpSpPr>
        <p:sp>
          <p:nvSpPr>
            <p:cNvPr id="8" name="Text 3"/>
            <p:cNvSpPr/>
            <p:nvPr/>
          </p:nvSpPr>
          <p:spPr>
            <a:xfrm>
              <a:off x="2154674" y="420409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Mô hình 3 lớp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 4"/>
            <p:cNvSpPr/>
            <p:nvPr/>
          </p:nvSpPr>
          <p:spPr>
            <a:xfrm>
              <a:off x="2154674" y="4694515"/>
              <a:ext cx="619553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Giao diện, Xử lý nghiệp vụ, Dữ liệu.</a:t>
              </a:r>
              <a:endParaRPr lang="en-US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68061"/>
            <a:ext cx="1134070" cy="149947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3D2D5CE-1110-46FE-17B1-AB324F041B54}"/>
              </a:ext>
            </a:extLst>
          </p:cNvPr>
          <p:cNvGrpSpPr/>
          <p:nvPr/>
        </p:nvGrpSpPr>
        <p:grpSpPr>
          <a:xfrm>
            <a:off x="2154675" y="5834826"/>
            <a:ext cx="7556420" cy="853321"/>
            <a:chOff x="2154674" y="6055400"/>
            <a:chExt cx="7556420" cy="853321"/>
          </a:xfrm>
        </p:grpSpPr>
        <p:sp>
          <p:nvSpPr>
            <p:cNvPr id="11" name="Text 5"/>
            <p:cNvSpPr/>
            <p:nvPr/>
          </p:nvSpPr>
          <p:spPr>
            <a:xfrm>
              <a:off x="2154675" y="6055400"/>
              <a:ext cx="3458010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Giao thức HTTPS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 6"/>
            <p:cNvSpPr/>
            <p:nvPr/>
          </p:nvSpPr>
          <p:spPr>
            <a:xfrm>
              <a:off x="2154674" y="6545818"/>
              <a:ext cx="755642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Tích hợp chứng chỉ SSL để mã hóa dữ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liệu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</a:p>
            <a:p>
              <a:pPr marL="0" indent="0" algn="l">
                <a:lnSpc>
                  <a:spcPts val="2850"/>
                </a:lnSpc>
                <a:buNone/>
              </a:pP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bảo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mật.</a:t>
              </a:r>
              <a:endParaRPr lang="en-US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61E3AA-A049-5C6A-1374-F4703C55B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0598"/>
            <a:ext cx="14630400" cy="3880606"/>
          </a:xfrm>
          <a:prstGeom prst="rect">
            <a:avLst/>
          </a:prstGeom>
        </p:spPr>
      </p:pic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83C64804-5E30-36B2-393B-51D6C0F51036}"/>
              </a:ext>
            </a:extLst>
          </p:cNvPr>
          <p:cNvSpPr/>
          <p:nvPr/>
        </p:nvSpPr>
        <p:spPr>
          <a:xfrm>
            <a:off x="-1" y="3287807"/>
            <a:ext cx="14630400" cy="4941793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0"/>
          <p:cNvSpPr/>
          <p:nvPr/>
        </p:nvSpPr>
        <p:spPr>
          <a:xfrm>
            <a:off x="313803" y="3663413"/>
            <a:ext cx="983146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Công </a:t>
            </a: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nghệ</a:t>
            </a: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Frontend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64E856-EC91-789A-9DFD-27A1E8ACD25F}"/>
              </a:ext>
            </a:extLst>
          </p:cNvPr>
          <p:cNvGrpSpPr/>
          <p:nvPr/>
        </p:nvGrpSpPr>
        <p:grpSpPr>
          <a:xfrm>
            <a:off x="313803" y="4545024"/>
            <a:ext cx="3260289" cy="676870"/>
            <a:chOff x="340400" y="4144030"/>
            <a:chExt cx="3260289" cy="676870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0400" y="4144030"/>
              <a:ext cx="676870" cy="676870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1125103" y="4400551"/>
              <a:ext cx="2475586" cy="3188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HTML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 2"/>
          <p:cNvSpPr/>
          <p:nvPr/>
        </p:nvSpPr>
        <p:spPr>
          <a:xfrm>
            <a:off x="313803" y="5464971"/>
            <a:ext cx="639377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F0F9B3-60B4-FD98-22B1-AF3FFC2453ED}"/>
              </a:ext>
            </a:extLst>
          </p:cNvPr>
          <p:cNvGrpSpPr/>
          <p:nvPr/>
        </p:nvGrpSpPr>
        <p:grpSpPr>
          <a:xfrm>
            <a:off x="7315200" y="4621671"/>
            <a:ext cx="3336450" cy="676869"/>
            <a:chOff x="7248565" y="4036615"/>
            <a:chExt cx="3336450" cy="676869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48565" y="4036615"/>
              <a:ext cx="676869" cy="676869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8033267" y="4291012"/>
              <a:ext cx="2551748" cy="3188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CSS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 4"/>
          <p:cNvSpPr/>
          <p:nvPr/>
        </p:nvSpPr>
        <p:spPr>
          <a:xfrm>
            <a:off x="7315200" y="5489169"/>
            <a:ext cx="639389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trở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F49056-3155-E614-FA67-C128EF81F1FD}"/>
              </a:ext>
            </a:extLst>
          </p:cNvPr>
          <p:cNvGrpSpPr/>
          <p:nvPr/>
        </p:nvGrpSpPr>
        <p:grpSpPr>
          <a:xfrm>
            <a:off x="313803" y="6204804"/>
            <a:ext cx="3311051" cy="651470"/>
            <a:chOff x="569000" y="5974517"/>
            <a:chExt cx="3311051" cy="651470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9000" y="5974517"/>
              <a:ext cx="651470" cy="651470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1328303" y="6162556"/>
              <a:ext cx="2551748" cy="3188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JavaScript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 6"/>
          <p:cNvSpPr/>
          <p:nvPr/>
        </p:nvSpPr>
        <p:spPr>
          <a:xfrm>
            <a:off x="313803" y="6955300"/>
            <a:ext cx="464180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Xử lý tương tác động, phản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hồi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hành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động người dùng.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613CC-3CB7-649A-219E-6F02965F8961}"/>
              </a:ext>
            </a:extLst>
          </p:cNvPr>
          <p:cNvGrpSpPr/>
          <p:nvPr/>
        </p:nvGrpSpPr>
        <p:grpSpPr>
          <a:xfrm>
            <a:off x="7315200" y="6224824"/>
            <a:ext cx="3172936" cy="621188"/>
            <a:chOff x="7412079" y="5962175"/>
            <a:chExt cx="3172936" cy="621188"/>
          </a:xfrm>
        </p:grpSpPr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12079" y="5962175"/>
              <a:ext cx="621188" cy="621188"/>
            </a:xfrm>
            <a:prstGeom prst="rect">
              <a:avLst/>
            </a:prstGeom>
          </p:spPr>
        </p:pic>
        <p:sp>
          <p:nvSpPr>
            <p:cNvPr id="14" name="Text 7"/>
            <p:cNvSpPr/>
            <p:nvPr/>
          </p:nvSpPr>
          <p:spPr>
            <a:xfrm>
              <a:off x="8033267" y="6195536"/>
              <a:ext cx="2551748" cy="3188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Bootstrap 5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 8"/>
          <p:cNvSpPr/>
          <p:nvPr/>
        </p:nvSpPr>
        <p:spPr>
          <a:xfrm>
            <a:off x="7388068" y="7042414"/>
            <a:ext cx="639389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Framework hỗ trợ thiết kế Responsive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với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hệ thống lưới.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312497"/>
            <a:ext cx="934664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Công </a:t>
            </a: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nghệ</a:t>
            </a: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Backend 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5CDFEF-FE45-F586-6053-8749C9CC5298}"/>
              </a:ext>
            </a:extLst>
          </p:cNvPr>
          <p:cNvGrpSpPr/>
          <p:nvPr/>
        </p:nvGrpSpPr>
        <p:grpSpPr>
          <a:xfrm>
            <a:off x="793789" y="4049375"/>
            <a:ext cx="13042821" cy="3762852"/>
            <a:chOff x="793790" y="3689985"/>
            <a:chExt cx="13042821" cy="3762852"/>
          </a:xfrm>
        </p:grpSpPr>
        <p:sp>
          <p:nvSpPr>
            <p:cNvPr id="4" name="Shape 1"/>
            <p:cNvSpPr/>
            <p:nvPr/>
          </p:nvSpPr>
          <p:spPr>
            <a:xfrm>
              <a:off x="793790" y="3689985"/>
              <a:ext cx="6436400" cy="1932503"/>
            </a:xfrm>
            <a:prstGeom prst="roundRect">
              <a:avLst>
                <a:gd name="adj" fmla="val 7923"/>
              </a:avLst>
            </a:prstGeom>
            <a:solidFill>
              <a:srgbClr val="CEE6FD"/>
            </a:solidFill>
            <a:ln/>
          </p:spPr>
        </p:sp>
        <p:sp>
          <p:nvSpPr>
            <p:cNvPr id="5" name="Shape 2"/>
            <p:cNvSpPr/>
            <p:nvPr/>
          </p:nvSpPr>
          <p:spPr>
            <a:xfrm>
              <a:off x="963811" y="3860006"/>
              <a:ext cx="510302" cy="510302"/>
            </a:xfrm>
            <a:prstGeom prst="roundRect">
              <a:avLst>
                <a:gd name="adj" fmla="val 17917009"/>
              </a:avLst>
            </a:prstGeom>
            <a:solidFill>
              <a:srgbClr val="84C1FA"/>
            </a:solidFill>
            <a:ln/>
          </p:spPr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4186" y="4000262"/>
              <a:ext cx="229553" cy="229552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1503760" y="4033302"/>
              <a:ext cx="2126456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Khái niệm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 4"/>
            <p:cNvSpPr/>
            <p:nvPr/>
          </p:nvSpPr>
          <p:spPr>
            <a:xfrm>
              <a:off x="963811" y="4466926"/>
              <a:ext cx="6009561" cy="5443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Firebase là nền tảng BaaS của Google, giúp lập trình viên không cần tự thiết lập server.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Shape 5"/>
            <p:cNvSpPr/>
            <p:nvPr/>
          </p:nvSpPr>
          <p:spPr>
            <a:xfrm>
              <a:off x="7400211" y="3689985"/>
              <a:ext cx="6436400" cy="1932503"/>
            </a:xfrm>
            <a:prstGeom prst="roundRect">
              <a:avLst>
                <a:gd name="adj" fmla="val 7923"/>
              </a:avLst>
            </a:prstGeom>
            <a:solidFill>
              <a:srgbClr val="CEE6FD"/>
            </a:solidFill>
            <a:ln/>
          </p:spPr>
        </p:sp>
        <p:sp>
          <p:nvSpPr>
            <p:cNvPr id="10" name="Shape 6"/>
            <p:cNvSpPr/>
            <p:nvPr/>
          </p:nvSpPr>
          <p:spPr>
            <a:xfrm>
              <a:off x="7570232" y="3860006"/>
              <a:ext cx="510302" cy="510302"/>
            </a:xfrm>
            <a:prstGeom prst="roundRect">
              <a:avLst>
                <a:gd name="adj" fmla="val 17917009"/>
              </a:avLst>
            </a:prstGeom>
            <a:solidFill>
              <a:srgbClr val="84C1FA"/>
            </a:solidFill>
            <a:ln/>
          </p:spPr>
        </p:sp>
        <p:pic>
          <p:nvPicPr>
            <p:cNvPr id="11" name="Image 2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10607" y="4000262"/>
              <a:ext cx="229553" cy="229552"/>
            </a:xfrm>
            <a:prstGeom prst="rect">
              <a:avLst/>
            </a:prstGeom>
          </p:spPr>
        </p:pic>
        <p:sp>
          <p:nvSpPr>
            <p:cNvPr id="12" name="Text 7"/>
            <p:cNvSpPr/>
            <p:nvPr/>
          </p:nvSpPr>
          <p:spPr>
            <a:xfrm>
              <a:off x="8110181" y="4058781"/>
              <a:ext cx="2405420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Firebase Authentication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 8"/>
            <p:cNvSpPr/>
            <p:nvPr/>
          </p:nvSpPr>
          <p:spPr>
            <a:xfrm>
              <a:off x="7570612" y="4464784"/>
              <a:ext cx="6096357" cy="6516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buNone/>
              </a:pP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Xác thực người dùng qua Email/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Mật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khẩu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và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</a:p>
            <a:p>
              <a:pPr marL="0" indent="0" algn="l">
                <a:buNone/>
              </a:pP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nhiều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phương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thức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đăng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nhập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khác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.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Shape 9"/>
            <p:cNvSpPr/>
            <p:nvPr/>
          </p:nvSpPr>
          <p:spPr>
            <a:xfrm>
              <a:off x="793790" y="5792510"/>
              <a:ext cx="6436400" cy="1660327"/>
            </a:xfrm>
            <a:prstGeom prst="roundRect">
              <a:avLst>
                <a:gd name="adj" fmla="val 9222"/>
              </a:avLst>
            </a:prstGeom>
            <a:solidFill>
              <a:srgbClr val="CEE6FD"/>
            </a:solidFill>
            <a:ln/>
          </p:spPr>
        </p:sp>
        <p:sp>
          <p:nvSpPr>
            <p:cNvPr id="15" name="Shape 10"/>
            <p:cNvSpPr/>
            <p:nvPr/>
          </p:nvSpPr>
          <p:spPr>
            <a:xfrm>
              <a:off x="963811" y="5962531"/>
              <a:ext cx="510302" cy="510302"/>
            </a:xfrm>
            <a:prstGeom prst="roundRect">
              <a:avLst>
                <a:gd name="adj" fmla="val 17917009"/>
              </a:avLst>
            </a:prstGeom>
            <a:solidFill>
              <a:srgbClr val="84C1FA"/>
            </a:solidFill>
            <a:ln/>
          </p:spPr>
        </p:sp>
        <p:pic>
          <p:nvPicPr>
            <p:cNvPr id="16" name="Image 3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4186" y="6102787"/>
              <a:ext cx="229553" cy="229552"/>
            </a:xfrm>
            <a:prstGeom prst="rect">
              <a:avLst/>
            </a:prstGeom>
          </p:spPr>
        </p:pic>
        <p:sp>
          <p:nvSpPr>
            <p:cNvPr id="17" name="Text 11"/>
            <p:cNvSpPr/>
            <p:nvPr/>
          </p:nvSpPr>
          <p:spPr>
            <a:xfrm>
              <a:off x="1503760" y="6144161"/>
              <a:ext cx="2126456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Cloud Firestore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 12"/>
            <p:cNvSpPr/>
            <p:nvPr/>
          </p:nvSpPr>
          <p:spPr>
            <a:xfrm>
              <a:off x="963811" y="6598813"/>
              <a:ext cx="6096357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Cơ sở dữ liệu NoSQL, đồng bộ thời gian thực.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Shape 13"/>
            <p:cNvSpPr/>
            <p:nvPr/>
          </p:nvSpPr>
          <p:spPr>
            <a:xfrm>
              <a:off x="7400211" y="5762744"/>
              <a:ext cx="6436400" cy="1660327"/>
            </a:xfrm>
            <a:prstGeom prst="roundRect">
              <a:avLst>
                <a:gd name="adj" fmla="val 9222"/>
              </a:avLst>
            </a:prstGeom>
            <a:solidFill>
              <a:srgbClr val="CEE6FD"/>
            </a:solidFill>
            <a:ln/>
          </p:spPr>
        </p:sp>
        <p:sp>
          <p:nvSpPr>
            <p:cNvPr id="20" name="Shape 14"/>
            <p:cNvSpPr/>
            <p:nvPr/>
          </p:nvSpPr>
          <p:spPr>
            <a:xfrm>
              <a:off x="7570232" y="5962531"/>
              <a:ext cx="510302" cy="510302"/>
            </a:xfrm>
            <a:prstGeom prst="roundRect">
              <a:avLst>
                <a:gd name="adj" fmla="val 17917009"/>
              </a:avLst>
            </a:prstGeom>
            <a:solidFill>
              <a:srgbClr val="84C1FA"/>
            </a:solidFill>
            <a:ln/>
          </p:spPr>
        </p:sp>
        <p:pic>
          <p:nvPicPr>
            <p:cNvPr id="21" name="Image 4" descr="preencoded.png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10607" y="6102787"/>
              <a:ext cx="229553" cy="229552"/>
            </a:xfrm>
            <a:prstGeom prst="rect">
              <a:avLst/>
            </a:prstGeom>
          </p:spPr>
        </p:pic>
        <p:sp>
          <p:nvSpPr>
            <p:cNvPr id="22" name="Text 15"/>
            <p:cNvSpPr/>
            <p:nvPr/>
          </p:nvSpPr>
          <p:spPr>
            <a:xfrm>
              <a:off x="8110181" y="6147137"/>
              <a:ext cx="2126456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Firebase Hosting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 16"/>
            <p:cNvSpPr/>
            <p:nvPr/>
          </p:nvSpPr>
          <p:spPr>
            <a:xfrm>
              <a:off x="7570232" y="6477476"/>
              <a:ext cx="6096357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buNone/>
              </a:pP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Triển khai website nhanh chóng, bảo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mật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với</a:t>
              </a:r>
              <a:endParaRPr lang="en-US" sz="22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endParaRPr>
            </a:p>
            <a:p>
              <a:pPr marL="0" indent="0" algn="l">
                <a:buNone/>
              </a:pP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CDN toàn cầu.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DA22484-195B-7BDA-5CA6-76176EC8F91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9153" b="30017"/>
          <a:stretch>
            <a:fillRect/>
          </a:stretch>
        </p:blipFill>
        <p:spPr>
          <a:xfrm>
            <a:off x="0" y="-25955"/>
            <a:ext cx="14630400" cy="29868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6392"/>
            <a:ext cx="11934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Phân tích &amp; Thiết kế Dữ liệu (Cloud Firestore)</a:t>
            </a:r>
            <a:endParaRPr lang="en-US" sz="44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69307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2808148" y="249674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1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504956" y="31133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b="1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User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51084" y="358708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Thông tin sinh viên (MSSV, Họ tên, Lớp, SĐT...).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216962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69307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12" name="Text 10"/>
          <p:cNvSpPr/>
          <p:nvPr/>
        </p:nvSpPr>
        <p:spPr>
          <a:xfrm>
            <a:off x="7251958" y="248370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2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578085" y="31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b="1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Account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474256" y="358708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Tài khoản đăng nhập và Phân quyền (Admin/User).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9640133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69307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18" name="Text 16"/>
          <p:cNvSpPr/>
          <p:nvPr/>
        </p:nvSpPr>
        <p:spPr>
          <a:xfrm>
            <a:off x="11656398" y="251055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3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228069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b="1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Event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951601" y="360765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Thông tin sự kiện (Tiêu đề, Thời gian, Địa điểm, Sức chứa...).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93790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2" name="Shape 20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24" name="Text 22"/>
          <p:cNvSpPr/>
          <p:nvPr/>
        </p:nvSpPr>
        <p:spPr>
          <a:xfrm>
            <a:off x="3922574" y="508944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4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2952809" y="5713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b="1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Registration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051084" y="617514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Lưu vết sinh viên đăng ký sự kiện.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428548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30" name="Text 28"/>
          <p:cNvSpPr/>
          <p:nvPr/>
        </p:nvSpPr>
        <p:spPr>
          <a:xfrm>
            <a:off x="10564634" y="513046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5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9214901" y="5713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b="1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CheckingSession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685842" y="615847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Quản lý phiên điểm danh bằng mã QR.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884</Words>
  <Application>Microsoft Office PowerPoint</Application>
  <PresentationFormat>Custom</PresentationFormat>
  <Paragraphs>145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loc nguyen phuoc</cp:lastModifiedBy>
  <cp:revision>7</cp:revision>
  <dcterms:created xsi:type="dcterms:W3CDTF">2026-01-03T08:29:48Z</dcterms:created>
  <dcterms:modified xsi:type="dcterms:W3CDTF">2026-01-05T10:19:47Z</dcterms:modified>
</cp:coreProperties>
</file>